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6" r:id="rId3"/>
    <p:sldId id="258" r:id="rId4"/>
    <p:sldId id="267" r:id="rId5"/>
    <p:sldId id="270" r:id="rId6"/>
    <p:sldId id="271" r:id="rId7"/>
    <p:sldId id="268" r:id="rId8"/>
    <p:sldId id="273" r:id="rId9"/>
    <p:sldId id="274" r:id="rId10"/>
    <p:sldId id="277" r:id="rId11"/>
  </p:sldIdLst>
  <p:sldSz cx="12192000" cy="6858000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2CEF6F5-6942-4B30-B7B9-11E645806BF5}" v="1" dt="2026-08-21T19:38:16.30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9" d="100"/>
          <a:sy n="79" d="100"/>
        </p:scale>
        <p:origin x="840" y="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arbara Soledad Barros Soffia" userId="059f76c4-c44e-45e6-b55d-eea1477fcf83" providerId="ADAL" clId="{C022B37D-8BA5-4A24-8871-B4E15F7A9933}"/>
    <pc:docChg chg="modSld">
      <pc:chgData name="Barbara Soledad Barros Soffia" userId="059f76c4-c44e-45e6-b55d-eea1477fcf83" providerId="ADAL" clId="{C022B37D-8BA5-4A24-8871-B4E15F7A9933}" dt="2026-08-21T19:38:16.300" v="0" actId="164"/>
      <pc:docMkLst>
        <pc:docMk/>
      </pc:docMkLst>
      <pc:sldChg chg="addSp modSp">
        <pc:chgData name="Barbara Soledad Barros Soffia" userId="059f76c4-c44e-45e6-b55d-eea1477fcf83" providerId="ADAL" clId="{C022B37D-8BA5-4A24-8871-B4E15F7A9933}" dt="2026-08-21T19:38:16.300" v="0" actId="164"/>
        <pc:sldMkLst>
          <pc:docMk/>
          <pc:sldMk cId="2166820567" sldId="276"/>
        </pc:sldMkLst>
        <pc:spChg chg="mod">
          <ac:chgData name="Barbara Soledad Barros Soffia" userId="059f76c4-c44e-45e6-b55d-eea1477fcf83" providerId="ADAL" clId="{C022B37D-8BA5-4A24-8871-B4E15F7A9933}" dt="2026-08-21T19:38:16.300" v="0" actId="164"/>
          <ac:spMkLst>
            <pc:docMk/>
            <pc:sldMk cId="2166820567" sldId="276"/>
            <ac:spMk id="4" creationId="{2B412CC5-B8DD-B96D-4141-820E8B69BF25}"/>
          </ac:spMkLst>
        </pc:spChg>
        <pc:spChg chg="mod">
          <ac:chgData name="Barbara Soledad Barros Soffia" userId="059f76c4-c44e-45e6-b55d-eea1477fcf83" providerId="ADAL" clId="{C022B37D-8BA5-4A24-8871-B4E15F7A9933}" dt="2026-08-21T19:38:16.300" v="0" actId="164"/>
          <ac:spMkLst>
            <pc:docMk/>
            <pc:sldMk cId="2166820567" sldId="276"/>
            <ac:spMk id="5" creationId="{525D52CA-9B1B-161A-F9EF-31B422FE31B5}"/>
          </ac:spMkLst>
        </pc:spChg>
        <pc:spChg chg="mod">
          <ac:chgData name="Barbara Soledad Barros Soffia" userId="059f76c4-c44e-45e6-b55d-eea1477fcf83" providerId="ADAL" clId="{C022B37D-8BA5-4A24-8871-B4E15F7A9933}" dt="2026-08-21T19:38:16.300" v="0" actId="164"/>
          <ac:spMkLst>
            <pc:docMk/>
            <pc:sldMk cId="2166820567" sldId="276"/>
            <ac:spMk id="6" creationId="{1BD77AA3-5F59-C321-B34D-42697406365D}"/>
          </ac:spMkLst>
        </pc:spChg>
        <pc:grpChg chg="add mod">
          <ac:chgData name="Barbara Soledad Barros Soffia" userId="059f76c4-c44e-45e6-b55d-eea1477fcf83" providerId="ADAL" clId="{C022B37D-8BA5-4A24-8871-B4E15F7A9933}" dt="2026-08-21T19:38:16.300" v="0" actId="164"/>
          <ac:grpSpMkLst>
            <pc:docMk/>
            <pc:sldMk cId="2166820567" sldId="276"/>
            <ac:grpSpMk id="8" creationId="{25D6AAE6-8A44-0EE7-3A1C-4C8DA8D61814}"/>
          </ac:grpSpMkLst>
        </pc:gr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88FFF40-935F-5B8F-9287-2D123F3F0B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1560DD6-A129-B22C-5D7C-5FAED0ABD0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0D798B8-3DBB-C403-621E-F968DAC7F7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114A1-0260-44E9-B715-36B9DF3932B6}" type="datetimeFigureOut">
              <a:rPr lang="es-CL" smtClean="0"/>
              <a:t>21-08-2026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57A6F39-17BF-90E9-964A-B9E5673AAB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3BFEC78-D578-F340-7B49-EE717FC7BA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B12EA-E6EA-4DF6-9664-57DFC1609F56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6544624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57753E8-E131-33B1-66B0-A4B868774D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A17B9898-6B7A-415F-B82F-3A721FA11F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53BEB3E-379D-B17B-4EE7-7CACD930A9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114A1-0260-44E9-B715-36B9DF3932B6}" type="datetimeFigureOut">
              <a:rPr lang="es-CL" smtClean="0"/>
              <a:t>21-08-2026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804D1F7-51D2-D4B5-D6A6-4C509A60E5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FD30D21-1F03-07D7-A8AD-D88C73B07D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B12EA-E6EA-4DF6-9664-57DFC1609F56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4332390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74639DE7-533A-CEE9-7595-1A94F2ACF14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D453488-C178-8583-5E6E-CCA2986187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A5AC0D7-E246-5B74-6504-40164612C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114A1-0260-44E9-B715-36B9DF3932B6}" type="datetimeFigureOut">
              <a:rPr lang="es-CL" smtClean="0"/>
              <a:t>21-08-2026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830151A-5F9E-C649-40D4-90A03667CE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463157-0696-AFF2-1EF0-7519C7BD5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B12EA-E6EA-4DF6-9664-57DFC1609F56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170745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5E4BBA5-DFDB-B32A-ED80-48AFAA5D8C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5A92434-F796-035A-6901-B85BB2E692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C6FAB3F-324C-D5DC-10F8-FD2162C581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114A1-0260-44E9-B715-36B9DF3932B6}" type="datetimeFigureOut">
              <a:rPr lang="es-CL" smtClean="0"/>
              <a:t>21-08-2026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A6FA9B9-C93E-2F2B-B73B-395A2FADC3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1B1783C-1CFF-17FF-20E8-B356A1DC4F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B12EA-E6EA-4DF6-9664-57DFC1609F56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913307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53F0CE-1B40-DFA7-ADBF-ED868A465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96B61AA-2AFA-BCE6-C4E9-1261C5B182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2D36F48-8FD9-F948-9C50-3B8A387E26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114A1-0260-44E9-B715-36B9DF3932B6}" type="datetimeFigureOut">
              <a:rPr lang="es-CL" smtClean="0"/>
              <a:t>21-08-2026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7AF9D3E-108E-61B3-1A8F-BD1B265BE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6537191-A9DF-F635-65B0-16940645E2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B12EA-E6EA-4DF6-9664-57DFC1609F56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2006893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46EEA9-45F6-1D1B-DD06-4B4676F1AA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2714E60-831B-6F42-DD24-49F8BC94AA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40EB76A-E81E-6090-D4F2-0A170841A5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E66B504-EED3-0B37-FBF7-B88E7CF7CA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114A1-0260-44E9-B715-36B9DF3932B6}" type="datetimeFigureOut">
              <a:rPr lang="es-CL" smtClean="0"/>
              <a:t>21-08-2026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5A6ED1D-763C-61E9-2218-00469DE68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671C933-D89E-7520-D558-1553917C77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B12EA-E6EA-4DF6-9664-57DFC1609F56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5790503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FF0CA24-8F6C-D5DB-5E67-A289FD5591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FBF4543-7532-FB77-D387-EACCA51365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0E3A7DA-7375-3B18-4006-96B7CCCFC6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490E7482-C1EB-8869-B8D6-051F48E04E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11D8C46D-27C0-D93F-DCC9-2A7A358097D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876AEC2F-CA18-72E9-81EA-93581224F7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114A1-0260-44E9-B715-36B9DF3932B6}" type="datetimeFigureOut">
              <a:rPr lang="es-CL" smtClean="0"/>
              <a:t>21-08-2026</a:t>
            </a:fld>
            <a:endParaRPr lang="es-CL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F7F6B5F5-5120-8F9C-47BA-1FAF28B6CF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5A1EE0CE-9E21-5C10-83CD-6581DC2DA4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B12EA-E6EA-4DF6-9664-57DFC1609F56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36050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F7B8196-C5A0-CB75-0A5D-B42FBC96BA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FC18AA93-EE71-1B65-B486-4E44108EB1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114A1-0260-44E9-B715-36B9DF3932B6}" type="datetimeFigureOut">
              <a:rPr lang="es-CL" smtClean="0"/>
              <a:t>21-08-2026</a:t>
            </a:fld>
            <a:endParaRPr lang="es-CL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37F416B-D5BB-A5D8-B9D6-56C9D24B1D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FF12BB82-E2CE-6CD0-D642-380FC3FD52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B12EA-E6EA-4DF6-9664-57DFC1609F56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6070114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D4D5012B-E176-A615-382B-03FBBFE44B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114A1-0260-44E9-B715-36B9DF3932B6}" type="datetimeFigureOut">
              <a:rPr lang="es-CL" smtClean="0"/>
              <a:t>21-08-2026</a:t>
            </a:fld>
            <a:endParaRPr lang="es-CL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96A694A-3237-79BA-8799-DF4CEA8C0E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61F6705-13A1-036D-48C0-9C4FBDB0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B12EA-E6EA-4DF6-9664-57DFC1609F56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761406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06B1DEF-3195-EE5E-CBC4-92759BF074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0C1F682-BAB3-A987-DB2B-FEBCD17E2F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429000D-0BD4-D489-D48E-38302D90EA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4ED5075-4626-2858-BCBD-B641198F52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114A1-0260-44E9-B715-36B9DF3932B6}" type="datetimeFigureOut">
              <a:rPr lang="es-CL" smtClean="0"/>
              <a:t>21-08-2026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300E3BF-2B3B-9B51-F8D7-3F4F5285F8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8A82E51-806A-07DE-1071-3DD9B6A7C7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B12EA-E6EA-4DF6-9664-57DFC1609F56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1100771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B743EB4-7A23-35C5-B997-268489AD45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BE3A1A99-FC0F-4759-2EC6-A992C5E99A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DC77664-5027-628A-F212-CDE9F8498F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2868A31-D75F-DA20-AB90-016969D6FB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114A1-0260-44E9-B715-36B9DF3932B6}" type="datetimeFigureOut">
              <a:rPr lang="es-CL" smtClean="0"/>
              <a:t>21-08-2026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4E3EEC2-8815-52F6-2A8E-A93D525705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B76033F-0A42-FA6E-0757-6CB737E2C0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B12EA-E6EA-4DF6-9664-57DFC1609F56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826500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2DB5A8C0-5426-10CD-CAB5-403919D55E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0D04990-8546-20AF-FC18-D1878D02AF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DCB05EC-5A86-188C-4EDF-AA5D406603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7B114A1-0260-44E9-B715-36B9DF3932B6}" type="datetimeFigureOut">
              <a:rPr lang="es-CL" smtClean="0"/>
              <a:t>21-08-2026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9E72B82-B3DA-6AD1-4176-A9DA4741BA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FF2134B-89CC-B34F-67B3-88331CCAFE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25B12EA-E6EA-4DF6-9664-57DFC1609F56}" type="slidenum">
              <a:rPr lang="es-CL" smtClean="0"/>
              <a:t>‹Nº›</a:t>
            </a:fld>
            <a:endParaRPr lang="es-CL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E8C25F51-C6B8-B78E-8595-FC361B946EC5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11814175" y="6672580"/>
            <a:ext cx="334963" cy="12192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s-CL" sz="800">
                <a:solidFill>
                  <a:srgbClr val="000000">
                    <a:alpha val="50000"/>
                  </a:srgbClr>
                </a:solidFill>
                <a:latin typeface="Aptos" panose="020B0004020202020204" pitchFamily="34" charset="0"/>
              </a:rPr>
              <a:t>Interno</a:t>
            </a:r>
          </a:p>
        </p:txBody>
      </p:sp>
    </p:spTree>
    <p:extLst>
      <p:ext uri="{BB962C8B-B14F-4D97-AF65-F5344CB8AC3E}">
        <p14:creationId xmlns:p14="http://schemas.microsoft.com/office/powerpoint/2010/main" val="3759466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F74B1181-1009-756F-8879-3A71FCC7EC1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83" r="630" b="16071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1C85C6CF-ED29-1574-6A8A-98BE6016BDDD}"/>
              </a:ext>
            </a:extLst>
          </p:cNvPr>
          <p:cNvSpPr txBox="1"/>
          <p:nvPr/>
        </p:nvSpPr>
        <p:spPr>
          <a:xfrm>
            <a:off x="1091680" y="3341915"/>
            <a:ext cx="74772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7200" b="1" dirty="0">
                <a:solidFill>
                  <a:schemeClr val="bg1"/>
                </a:solidFill>
              </a:rPr>
              <a:t>Evaluación Final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682C991C-F50D-DE88-5121-C134462451FF}"/>
              </a:ext>
            </a:extLst>
          </p:cNvPr>
          <p:cNvSpPr txBox="1"/>
          <p:nvPr/>
        </p:nvSpPr>
        <p:spPr>
          <a:xfrm>
            <a:off x="1091680" y="4319091"/>
            <a:ext cx="74772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2800" dirty="0">
                <a:solidFill>
                  <a:schemeClr val="bg1"/>
                </a:solidFill>
              </a:rPr>
              <a:t>Fondo Concursable Nogales – Puchuncaví 2026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06AD0EDB-506A-6755-7B5E-84D460CEA50C}"/>
              </a:ext>
            </a:extLst>
          </p:cNvPr>
          <p:cNvSpPr txBox="1"/>
          <p:nvPr/>
        </p:nvSpPr>
        <p:spPr>
          <a:xfrm>
            <a:off x="1091677" y="5296157"/>
            <a:ext cx="74772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i="1" dirty="0">
                <a:solidFill>
                  <a:schemeClr val="bg1"/>
                </a:solidFill>
              </a:rPr>
              <a:t>Jueves 20 de agosto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0279827D-8953-3125-30DE-E0097A7FF4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encilSketch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682" y="1626686"/>
            <a:ext cx="1558498" cy="817726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0685FCB4-8857-843B-E434-1174D534D8B2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bg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7220" y="1644782"/>
            <a:ext cx="2536371" cy="791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7316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F74B1181-1009-756F-8879-3A71FCC7EC1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83" r="630" b="16071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1C85C6CF-ED29-1574-6A8A-98BE6016BDDD}"/>
              </a:ext>
            </a:extLst>
          </p:cNvPr>
          <p:cNvSpPr txBox="1"/>
          <p:nvPr/>
        </p:nvSpPr>
        <p:spPr>
          <a:xfrm>
            <a:off x="1091680" y="3341915"/>
            <a:ext cx="74772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7200" b="1" dirty="0">
                <a:solidFill>
                  <a:schemeClr val="bg1"/>
                </a:solidFill>
              </a:rPr>
              <a:t>Evaluación Final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682C991C-F50D-DE88-5121-C134462451FF}"/>
              </a:ext>
            </a:extLst>
          </p:cNvPr>
          <p:cNvSpPr txBox="1"/>
          <p:nvPr/>
        </p:nvSpPr>
        <p:spPr>
          <a:xfrm>
            <a:off x="1091680" y="4319091"/>
            <a:ext cx="74772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2800" dirty="0">
                <a:solidFill>
                  <a:schemeClr val="bg1"/>
                </a:solidFill>
              </a:rPr>
              <a:t>Fondo Concursable Nogales – Puchuncaví 2026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06AD0EDB-506A-6755-7B5E-84D460CEA50C}"/>
              </a:ext>
            </a:extLst>
          </p:cNvPr>
          <p:cNvSpPr txBox="1"/>
          <p:nvPr/>
        </p:nvSpPr>
        <p:spPr>
          <a:xfrm>
            <a:off x="1091677" y="5296157"/>
            <a:ext cx="74772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i="1" dirty="0">
                <a:solidFill>
                  <a:schemeClr val="bg1"/>
                </a:solidFill>
              </a:rPr>
              <a:t>Jueves 20 de agosto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0279827D-8953-3125-30DE-E0097A7FF4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encilSketch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682" y="1626686"/>
            <a:ext cx="1558498" cy="817726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0685FCB4-8857-843B-E434-1174D534D8B2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bg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7220" y="1644782"/>
            <a:ext cx="2536371" cy="791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3431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o 6">
            <a:extLst>
              <a:ext uri="{FF2B5EF4-FFF2-40B4-BE49-F238E27FC236}">
                <a16:creationId xmlns:a16="http://schemas.microsoft.com/office/drawing/2014/main" id="{5F8A4A30-A566-5E0D-B296-B15A2DFAC60B}"/>
              </a:ext>
            </a:extLst>
          </p:cNvPr>
          <p:cNvGrpSpPr/>
          <p:nvPr/>
        </p:nvGrpSpPr>
        <p:grpSpPr>
          <a:xfrm>
            <a:off x="9568785" y="308175"/>
            <a:ext cx="2131851" cy="838338"/>
            <a:chOff x="4602762" y="308175"/>
            <a:chExt cx="2131851" cy="838338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AF5CFF93-C67B-FC9B-FAEE-2356C4E93D7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87178" y="308175"/>
              <a:ext cx="847435" cy="838338"/>
            </a:xfrm>
            <a:prstGeom prst="rect">
              <a:avLst/>
            </a:prstGeom>
          </p:spPr>
        </p:pic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37F2A723-A194-AE84-78A7-56D4AF9318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02762" y="413754"/>
              <a:ext cx="1195339" cy="627180"/>
            </a:xfrm>
            <a:prstGeom prst="rect">
              <a:avLst/>
            </a:prstGeom>
          </p:spPr>
        </p:pic>
      </p:grpSp>
      <p:grpSp>
        <p:nvGrpSpPr>
          <p:cNvPr id="8" name="Grupo 7">
            <a:extLst>
              <a:ext uri="{FF2B5EF4-FFF2-40B4-BE49-F238E27FC236}">
                <a16:creationId xmlns:a16="http://schemas.microsoft.com/office/drawing/2014/main" id="{25D6AAE6-8A44-0EE7-3A1C-4C8DA8D61814}"/>
              </a:ext>
            </a:extLst>
          </p:cNvPr>
          <p:cNvGrpSpPr/>
          <p:nvPr/>
        </p:nvGrpSpPr>
        <p:grpSpPr>
          <a:xfrm>
            <a:off x="450640" y="958381"/>
            <a:ext cx="11290720" cy="4508927"/>
            <a:chOff x="450640" y="958381"/>
            <a:chExt cx="11290720" cy="4508927"/>
          </a:xfrm>
        </p:grpSpPr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2B412CC5-B8DD-B96D-4141-820E8B69BF25}"/>
                </a:ext>
              </a:extLst>
            </p:cNvPr>
            <p:cNvSpPr txBox="1"/>
            <p:nvPr/>
          </p:nvSpPr>
          <p:spPr>
            <a:xfrm>
              <a:off x="450640" y="958381"/>
              <a:ext cx="4152122" cy="45089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CL" sz="28700" b="1" dirty="0">
                  <a:solidFill>
                    <a:srgbClr val="00B050"/>
                  </a:solidFill>
                </a:rPr>
                <a:t>38</a:t>
              </a:r>
            </a:p>
          </p:txBody>
        </p:sp>
        <p:sp>
          <p:nvSpPr>
            <p:cNvPr id="5" name="CuadroTexto 4">
              <a:extLst>
                <a:ext uri="{FF2B5EF4-FFF2-40B4-BE49-F238E27FC236}">
                  <a16:creationId xmlns:a16="http://schemas.microsoft.com/office/drawing/2014/main" id="{525D52CA-9B1B-161A-F9EF-31B422FE31B5}"/>
                </a:ext>
              </a:extLst>
            </p:cNvPr>
            <p:cNvSpPr txBox="1"/>
            <p:nvPr/>
          </p:nvSpPr>
          <p:spPr>
            <a:xfrm>
              <a:off x="825419" y="4367006"/>
              <a:ext cx="3402564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CL" sz="5400" b="1" dirty="0">
                  <a:solidFill>
                    <a:srgbClr val="00B050"/>
                  </a:solidFill>
                </a:rPr>
                <a:t>Iniciativas</a:t>
              </a:r>
              <a:endParaRPr lang="es-CL" sz="11500" b="1" dirty="0">
                <a:solidFill>
                  <a:srgbClr val="00B050"/>
                </a:solidFill>
              </a:endParaRPr>
            </a:p>
          </p:txBody>
        </p:sp>
        <p:sp>
          <p:nvSpPr>
            <p:cNvPr id="6" name="CuadroTexto 5">
              <a:extLst>
                <a:ext uri="{FF2B5EF4-FFF2-40B4-BE49-F238E27FC236}">
                  <a16:creationId xmlns:a16="http://schemas.microsoft.com/office/drawing/2014/main" id="{1BD77AA3-5F59-C321-B34D-42697406365D}"/>
                </a:ext>
              </a:extLst>
            </p:cNvPr>
            <p:cNvSpPr txBox="1"/>
            <p:nvPr/>
          </p:nvSpPr>
          <p:spPr>
            <a:xfrm>
              <a:off x="4780772" y="1681656"/>
              <a:ext cx="6960588" cy="37856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CL" sz="4800" b="1" dirty="0">
                  <a:solidFill>
                    <a:srgbClr val="00B050"/>
                  </a:solidFill>
                </a:rPr>
                <a:t>31,03% aumento </a:t>
              </a:r>
              <a:r>
                <a:rPr lang="es-CL" sz="4800" dirty="0">
                  <a:solidFill>
                    <a:srgbClr val="00B050"/>
                  </a:solidFill>
                </a:rPr>
                <a:t>vs 2025</a:t>
              </a:r>
            </a:p>
            <a:p>
              <a:r>
                <a:rPr lang="es-CL" sz="4800" b="1" dirty="0">
                  <a:solidFill>
                    <a:srgbClr val="00B050"/>
                  </a:solidFill>
                </a:rPr>
                <a:t>196</a:t>
              </a:r>
              <a:r>
                <a:rPr lang="es-CL" sz="4800" dirty="0">
                  <a:solidFill>
                    <a:srgbClr val="00B050"/>
                  </a:solidFill>
                </a:rPr>
                <a:t> mensajes radiales</a:t>
              </a:r>
            </a:p>
            <a:p>
              <a:r>
                <a:rPr lang="es-CL" sz="4800" dirty="0">
                  <a:solidFill>
                    <a:srgbClr val="00B050"/>
                  </a:solidFill>
                </a:rPr>
                <a:t>Visitas a Terreno</a:t>
              </a:r>
            </a:p>
            <a:p>
              <a:r>
                <a:rPr lang="es-CL" sz="4800" dirty="0">
                  <a:solidFill>
                    <a:srgbClr val="00B050"/>
                  </a:solidFill>
                </a:rPr>
                <a:t>9</a:t>
              </a:r>
              <a:r>
                <a:rPr lang="es-CL" sz="4800" b="1" dirty="0">
                  <a:solidFill>
                    <a:srgbClr val="00B050"/>
                  </a:solidFill>
                </a:rPr>
                <a:t> Evaluadores</a:t>
              </a:r>
            </a:p>
            <a:p>
              <a:r>
                <a:rPr lang="es-CL" sz="4800" dirty="0">
                  <a:solidFill>
                    <a:srgbClr val="00B050"/>
                  </a:solidFill>
                </a:rPr>
                <a:t>114</a:t>
              </a:r>
              <a:r>
                <a:rPr lang="es-CL" sz="4800" b="1" dirty="0">
                  <a:solidFill>
                    <a:srgbClr val="00B050"/>
                  </a:solidFill>
                </a:rPr>
                <a:t> Evaluaciones</a:t>
              </a:r>
              <a:endParaRPr lang="es-CL" sz="9600" b="1" dirty="0">
                <a:solidFill>
                  <a:srgbClr val="00B05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668205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53870082-3861-F3C4-75BE-556AA44A3E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3925" y="177193"/>
            <a:ext cx="847435" cy="838338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EAD9DF92-E1C0-0E44-6F44-E99255ED8E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9509" y="282772"/>
            <a:ext cx="1195339" cy="627180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4BAAC890-3F11-97DD-9855-A868451EBA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965" y="3575183"/>
            <a:ext cx="5247594" cy="292825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974F714D-4189-3BE4-D85E-80A963EF79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4031" y="3575183"/>
            <a:ext cx="5247592" cy="292825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E1389818-DC38-F0BA-B507-2637BFC5DE31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3803" r="20603"/>
          <a:stretch/>
        </p:blipFill>
        <p:spPr>
          <a:xfrm>
            <a:off x="617965" y="671007"/>
            <a:ext cx="2768937" cy="276265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FD4C4B44-0D32-8252-C863-09B398CF825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03191" y="671006"/>
            <a:ext cx="4962432" cy="276265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935011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F74B1181-1009-756F-8879-3A71FCC7EC1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83" r="630" b="16071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1C85C6CF-ED29-1574-6A8A-98BE6016BDDD}"/>
              </a:ext>
            </a:extLst>
          </p:cNvPr>
          <p:cNvSpPr txBox="1"/>
          <p:nvPr/>
        </p:nvSpPr>
        <p:spPr>
          <a:xfrm>
            <a:off x="1091680" y="3341915"/>
            <a:ext cx="74772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7200" b="1" dirty="0">
                <a:solidFill>
                  <a:schemeClr val="bg1"/>
                </a:solidFill>
              </a:rPr>
              <a:t>Puchuncaví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682C991C-F50D-DE88-5121-C134462451FF}"/>
              </a:ext>
            </a:extLst>
          </p:cNvPr>
          <p:cNvSpPr txBox="1"/>
          <p:nvPr/>
        </p:nvSpPr>
        <p:spPr>
          <a:xfrm>
            <a:off x="1091680" y="4319091"/>
            <a:ext cx="74772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2800" dirty="0">
                <a:solidFill>
                  <a:schemeClr val="bg1"/>
                </a:solidFill>
              </a:rPr>
              <a:t>Fondo Concursable Nogales – Puchuncaví 2026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06AD0EDB-506A-6755-7B5E-84D460CEA50C}"/>
              </a:ext>
            </a:extLst>
          </p:cNvPr>
          <p:cNvSpPr txBox="1"/>
          <p:nvPr/>
        </p:nvSpPr>
        <p:spPr>
          <a:xfrm>
            <a:off x="1091677" y="5296157"/>
            <a:ext cx="74772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i="1" dirty="0">
                <a:solidFill>
                  <a:schemeClr val="bg1"/>
                </a:solidFill>
              </a:rPr>
              <a:t>Jueves 20 de agosto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0279827D-8953-3125-30DE-E0097A7FF4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encilSketch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682" y="1626686"/>
            <a:ext cx="1558498" cy="817726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0685FCB4-8857-843B-E434-1174D534D8B2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bg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7220" y="1644782"/>
            <a:ext cx="2536371" cy="791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82510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53870082-3861-F3C4-75BE-556AA44A3E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3" y="177192"/>
            <a:ext cx="1045365" cy="1034143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EAD9DF92-E1C0-0E44-6F44-E99255ED8E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1074" y="307431"/>
            <a:ext cx="1474526" cy="773666"/>
          </a:xfrm>
          <a:prstGeom prst="rect">
            <a:avLst/>
          </a:prstGeom>
        </p:spPr>
      </p:pic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8ECD136D-504C-B9B9-C55F-09625251F8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1299863"/>
              </p:ext>
            </p:extLst>
          </p:nvPr>
        </p:nvGraphicFramePr>
        <p:xfrm>
          <a:off x="842818" y="2809848"/>
          <a:ext cx="10506364" cy="38709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99707">
                  <a:extLst>
                    <a:ext uri="{9D8B030D-6E8A-4147-A177-3AD203B41FA5}">
                      <a16:colId xmlns:a16="http://schemas.microsoft.com/office/drawing/2014/main" val="1073088956"/>
                    </a:ext>
                  </a:extLst>
                </a:gridCol>
                <a:gridCol w="7706657">
                  <a:extLst>
                    <a:ext uri="{9D8B030D-6E8A-4147-A177-3AD203B41FA5}">
                      <a16:colId xmlns:a16="http://schemas.microsoft.com/office/drawing/2014/main" val="177353148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s-CL" sz="2000" b="1" dirty="0"/>
                        <a:t>Línea Temática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CL" sz="1800" dirty="0"/>
                        <a:t>Mejoramiento de Entornos e Infraestructura Comunitaria</a:t>
                      </a:r>
                      <a:endParaRPr lang="es-C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00135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L" sz="2000" b="1" dirty="0"/>
                        <a:t>Objetivo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800" dirty="0"/>
                        <a:t>Nuestro objetivo principal es mejorar la calidad de vida y la seguridad de la comunidad educativa de la Escuela Rural Los Maquis, mediante la construcción de una caseta protectora para el estanque de agua potable, que garantice el acceso a agua limpia y segura, prolongue la vida útil de la infraestructura existente y fomente la participación ciudadana y el trabajo colaborativo entre vecinos, apoderados y docentes, fortaleciendo así el tejido social y el compromiso con el cuidado del medio ambiente en la comuna de Puchuncaví.</a:t>
                      </a:r>
                      <a:endParaRPr lang="es-CL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41117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L" sz="2000" b="1" dirty="0" err="1"/>
                        <a:t>N°</a:t>
                      </a:r>
                      <a:r>
                        <a:rPr lang="es-CL" sz="2000" b="1" dirty="0"/>
                        <a:t> de Beneficiarios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CL" dirty="0"/>
                        <a:t>35 Estudiantes, 20 Profesionales y 35 miembros de CEPA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36905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L" sz="2000" b="1" dirty="0"/>
                        <a:t>Monto Postulado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CL" dirty="0"/>
                        <a:t>$1.000.000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87762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L" sz="2000" b="1" dirty="0"/>
                        <a:t>Nota Obtenida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CL" b="1" dirty="0"/>
                        <a:t>8,75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6548034"/>
                  </a:ext>
                </a:extLst>
              </a:tr>
            </a:tbl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9364C6FF-B592-F388-8715-F21CB4988DCA}"/>
              </a:ext>
            </a:extLst>
          </p:cNvPr>
          <p:cNvSpPr txBox="1"/>
          <p:nvPr/>
        </p:nvSpPr>
        <p:spPr>
          <a:xfrm>
            <a:off x="745317" y="832042"/>
            <a:ext cx="64036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600" dirty="0">
                <a:solidFill>
                  <a:srgbClr val="00B050"/>
                </a:solidFill>
              </a:rPr>
              <a:t>Caseta para el </a:t>
            </a:r>
            <a:r>
              <a:rPr lang="es-MX" sz="3600" b="1" dirty="0">
                <a:solidFill>
                  <a:srgbClr val="00B050"/>
                </a:solidFill>
              </a:rPr>
              <a:t>agua Potable Rural Del Futuro</a:t>
            </a:r>
            <a:endParaRPr lang="es-CL" sz="3600" b="1" dirty="0">
              <a:solidFill>
                <a:srgbClr val="00B050"/>
              </a:solidFill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B51C57F0-3BE1-67BB-11A2-6DE45A95F31E}"/>
              </a:ext>
            </a:extLst>
          </p:cNvPr>
          <p:cNvSpPr txBox="1"/>
          <p:nvPr/>
        </p:nvSpPr>
        <p:spPr>
          <a:xfrm>
            <a:off x="745317" y="2032371"/>
            <a:ext cx="74772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2800" dirty="0">
                <a:solidFill>
                  <a:srgbClr val="00B050"/>
                </a:solidFill>
              </a:rPr>
              <a:t>Puchuncaví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8D92F2AA-5553-9A27-2A9F-060B6690EF57}"/>
              </a:ext>
            </a:extLst>
          </p:cNvPr>
          <p:cNvSpPr/>
          <p:nvPr/>
        </p:nvSpPr>
        <p:spPr>
          <a:xfrm>
            <a:off x="0" y="0"/>
            <a:ext cx="221673" cy="68580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7336218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53870082-3861-F3C4-75BE-556AA44A3E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3" y="177192"/>
            <a:ext cx="1045365" cy="1034143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EAD9DF92-E1C0-0E44-6F44-E99255ED8E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1074" y="307431"/>
            <a:ext cx="1474526" cy="773666"/>
          </a:xfrm>
          <a:prstGeom prst="rect">
            <a:avLst/>
          </a:prstGeom>
        </p:spPr>
      </p:pic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8ECD136D-504C-B9B9-C55F-09625251F8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0937011"/>
              </p:ext>
            </p:extLst>
          </p:nvPr>
        </p:nvGraphicFramePr>
        <p:xfrm>
          <a:off x="842818" y="3100793"/>
          <a:ext cx="10506364" cy="33223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99707">
                  <a:extLst>
                    <a:ext uri="{9D8B030D-6E8A-4147-A177-3AD203B41FA5}">
                      <a16:colId xmlns:a16="http://schemas.microsoft.com/office/drawing/2014/main" val="1073088956"/>
                    </a:ext>
                  </a:extLst>
                </a:gridCol>
                <a:gridCol w="7706657">
                  <a:extLst>
                    <a:ext uri="{9D8B030D-6E8A-4147-A177-3AD203B41FA5}">
                      <a16:colId xmlns:a16="http://schemas.microsoft.com/office/drawing/2014/main" val="177353148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s-CL" sz="2000" b="1" dirty="0"/>
                        <a:t>Línea Temática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CL" sz="1800" dirty="0"/>
                        <a:t>Medio Ambiente</a:t>
                      </a:r>
                      <a:endParaRPr lang="es-C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00135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L" sz="2000" b="1" dirty="0"/>
                        <a:t>Objetivo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800" dirty="0"/>
                        <a:t>Fortalecer la educación oceánica y ambiental en niñas, niños y jóvenes de 6° a 8° básico de establecimientos municipales de Puchuncaví, mediante experiencias educativas inmersivas con registros audiovisuales submarinos locales, charlas de biología marina y actividades pedagógicas que promuevan el conocimiento, valoración y cuidado de la biodiversidad marina y del borde costero de la comuna.</a:t>
                      </a:r>
                      <a:endParaRPr lang="es-CL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41117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L" sz="2000" b="1" dirty="0" err="1"/>
                        <a:t>N°</a:t>
                      </a:r>
                      <a:r>
                        <a:rPr lang="es-CL" sz="2000" b="1" dirty="0"/>
                        <a:t> de Beneficiarios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CL" dirty="0"/>
                        <a:t>120 Estudiantes.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36905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L" sz="2000" b="1" dirty="0"/>
                        <a:t>Monto Postulado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CL" dirty="0"/>
                        <a:t>$950.000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87762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L" sz="2000" b="1" dirty="0"/>
                        <a:t>Nota Obtenida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CL" b="1" dirty="0"/>
                        <a:t>8,69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6548034"/>
                  </a:ext>
                </a:extLst>
              </a:tr>
            </a:tbl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9364C6FF-B592-F388-8715-F21CB4988DCA}"/>
              </a:ext>
            </a:extLst>
          </p:cNvPr>
          <p:cNvSpPr txBox="1"/>
          <p:nvPr/>
        </p:nvSpPr>
        <p:spPr>
          <a:xfrm>
            <a:off x="745316" y="832042"/>
            <a:ext cx="70270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600" b="1" dirty="0">
                <a:solidFill>
                  <a:srgbClr val="00B050"/>
                </a:solidFill>
              </a:rPr>
              <a:t>Océano Visible</a:t>
            </a:r>
            <a:r>
              <a:rPr lang="es-MX" sz="3600" dirty="0">
                <a:solidFill>
                  <a:srgbClr val="00B050"/>
                </a:solidFill>
              </a:rPr>
              <a:t>, bucea y conoce desde la superficie </a:t>
            </a:r>
            <a:endParaRPr lang="es-CL" sz="3600" b="1" dirty="0">
              <a:solidFill>
                <a:srgbClr val="00B050"/>
              </a:solidFill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B51C57F0-3BE1-67BB-11A2-6DE45A95F31E}"/>
              </a:ext>
            </a:extLst>
          </p:cNvPr>
          <p:cNvSpPr txBox="1"/>
          <p:nvPr/>
        </p:nvSpPr>
        <p:spPr>
          <a:xfrm>
            <a:off x="745316" y="2214917"/>
            <a:ext cx="74772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2800" dirty="0">
                <a:solidFill>
                  <a:srgbClr val="00B050"/>
                </a:solidFill>
              </a:rPr>
              <a:t>Puchuncaví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8D92F2AA-5553-9A27-2A9F-060B6690EF57}"/>
              </a:ext>
            </a:extLst>
          </p:cNvPr>
          <p:cNvSpPr/>
          <p:nvPr/>
        </p:nvSpPr>
        <p:spPr>
          <a:xfrm>
            <a:off x="0" y="0"/>
            <a:ext cx="221673" cy="68580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74124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F74B1181-1009-756F-8879-3A71FCC7EC1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83" r="630" b="16071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1C85C6CF-ED29-1574-6A8A-98BE6016BDDD}"/>
              </a:ext>
            </a:extLst>
          </p:cNvPr>
          <p:cNvSpPr txBox="1"/>
          <p:nvPr/>
        </p:nvSpPr>
        <p:spPr>
          <a:xfrm>
            <a:off x="1091680" y="3341915"/>
            <a:ext cx="74772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7200" b="1" dirty="0">
                <a:solidFill>
                  <a:schemeClr val="bg1"/>
                </a:solidFill>
              </a:rPr>
              <a:t>Nogales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682C991C-F50D-DE88-5121-C134462451FF}"/>
              </a:ext>
            </a:extLst>
          </p:cNvPr>
          <p:cNvSpPr txBox="1"/>
          <p:nvPr/>
        </p:nvSpPr>
        <p:spPr>
          <a:xfrm>
            <a:off x="1091680" y="4319091"/>
            <a:ext cx="74772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2800" dirty="0">
                <a:solidFill>
                  <a:schemeClr val="bg1"/>
                </a:solidFill>
              </a:rPr>
              <a:t>Fondo Concursable Nogales – Puchuncaví 2026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06AD0EDB-506A-6755-7B5E-84D460CEA50C}"/>
              </a:ext>
            </a:extLst>
          </p:cNvPr>
          <p:cNvSpPr txBox="1"/>
          <p:nvPr/>
        </p:nvSpPr>
        <p:spPr>
          <a:xfrm>
            <a:off x="1091677" y="5296157"/>
            <a:ext cx="74772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i="1" dirty="0">
                <a:solidFill>
                  <a:schemeClr val="bg1"/>
                </a:solidFill>
              </a:rPr>
              <a:t>Jueves 20 de agosto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0279827D-8953-3125-30DE-E0097A7FF4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encilSketch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682" y="1626686"/>
            <a:ext cx="1558498" cy="817726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0685FCB4-8857-843B-E434-1174D534D8B2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bg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7220" y="1644782"/>
            <a:ext cx="2536371" cy="791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81344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53870082-3861-F3C4-75BE-556AA44A3E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3" y="177192"/>
            <a:ext cx="1045365" cy="1034143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EAD9DF92-E1C0-0E44-6F44-E99255ED8E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1074" y="307431"/>
            <a:ext cx="1474526" cy="773666"/>
          </a:xfrm>
          <a:prstGeom prst="rect">
            <a:avLst/>
          </a:prstGeom>
        </p:spPr>
      </p:pic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8ECD136D-504C-B9B9-C55F-09625251F8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9849290"/>
              </p:ext>
            </p:extLst>
          </p:nvPr>
        </p:nvGraphicFramePr>
        <p:xfrm>
          <a:off x="842818" y="2953929"/>
          <a:ext cx="10506364" cy="3596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99707">
                  <a:extLst>
                    <a:ext uri="{9D8B030D-6E8A-4147-A177-3AD203B41FA5}">
                      <a16:colId xmlns:a16="http://schemas.microsoft.com/office/drawing/2014/main" val="1073088956"/>
                    </a:ext>
                  </a:extLst>
                </a:gridCol>
                <a:gridCol w="7706657">
                  <a:extLst>
                    <a:ext uri="{9D8B030D-6E8A-4147-A177-3AD203B41FA5}">
                      <a16:colId xmlns:a16="http://schemas.microsoft.com/office/drawing/2014/main" val="177353148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s-CL" sz="2000" b="1" dirty="0"/>
                        <a:t>Línea Temática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CL" sz="1800" dirty="0"/>
                        <a:t>Educación</a:t>
                      </a:r>
                      <a:endParaRPr lang="es-C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00135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L" sz="2000" b="1" dirty="0"/>
                        <a:t>Objetivo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800" dirty="0"/>
                        <a:t>Fortalecer la Biblioteca del Colegio El Melón como un espacio educativo inclusivo, accesible y permanente, mediante la incorporación de material bibliográfico, recursos didácticos y herramientas adaptadas que favorezcan el acceso a la lectura, el aprendizaje y la participación de estudiantes con Necesidades Educativas Especiales (NEE), especialmente aquellos con Trastorno del Espectro Autista (TEA), beneficiando a toda la comunidad educativa.</a:t>
                      </a:r>
                      <a:endParaRPr lang="es-CL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41117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L" sz="2000" b="1" dirty="0" err="1"/>
                        <a:t>N°</a:t>
                      </a:r>
                      <a:r>
                        <a:rPr lang="es-CL" sz="2000" b="1" dirty="0"/>
                        <a:t> de Beneficiarios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CL" dirty="0"/>
                        <a:t>90 estudiantes Programa PIE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36905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L" sz="2000" b="1" dirty="0"/>
                        <a:t>Monto Postulado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CL" dirty="0"/>
                        <a:t>$1.000.000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87762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L" sz="2000" b="1" dirty="0"/>
                        <a:t>Nota Obtenida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CL" b="1" dirty="0"/>
                        <a:t>8,75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6548034"/>
                  </a:ext>
                </a:extLst>
              </a:tr>
            </a:tbl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9364C6FF-B592-F388-8715-F21CB4988DCA}"/>
              </a:ext>
            </a:extLst>
          </p:cNvPr>
          <p:cNvSpPr txBox="1"/>
          <p:nvPr/>
        </p:nvSpPr>
        <p:spPr>
          <a:xfrm>
            <a:off x="745316" y="832042"/>
            <a:ext cx="70270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600" b="1" dirty="0">
                <a:solidFill>
                  <a:srgbClr val="00B050"/>
                </a:solidFill>
              </a:rPr>
              <a:t>Biblioteca Inclusiva </a:t>
            </a:r>
            <a:r>
              <a:rPr lang="es-MX" sz="3600" dirty="0">
                <a:solidFill>
                  <a:srgbClr val="00B050"/>
                </a:solidFill>
              </a:rPr>
              <a:t>"Un Espacio de Lectura para Todos"</a:t>
            </a:r>
            <a:endParaRPr lang="es-CL" sz="3600" dirty="0">
              <a:solidFill>
                <a:srgbClr val="00B050"/>
              </a:solidFill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B51C57F0-3BE1-67BB-11A2-6DE45A95F31E}"/>
              </a:ext>
            </a:extLst>
          </p:cNvPr>
          <p:cNvSpPr txBox="1"/>
          <p:nvPr/>
        </p:nvSpPr>
        <p:spPr>
          <a:xfrm>
            <a:off x="745316" y="2214917"/>
            <a:ext cx="74772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2800" dirty="0">
                <a:solidFill>
                  <a:srgbClr val="00B050"/>
                </a:solidFill>
              </a:rPr>
              <a:t>Nogales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8D92F2AA-5553-9A27-2A9F-060B6690EF57}"/>
              </a:ext>
            </a:extLst>
          </p:cNvPr>
          <p:cNvSpPr/>
          <p:nvPr/>
        </p:nvSpPr>
        <p:spPr>
          <a:xfrm>
            <a:off x="0" y="0"/>
            <a:ext cx="221673" cy="68580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2775581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53870082-3861-F3C4-75BE-556AA44A3E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3" y="177192"/>
            <a:ext cx="1045365" cy="1034143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EAD9DF92-E1C0-0E44-6F44-E99255ED8E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1074" y="307431"/>
            <a:ext cx="1474526" cy="773666"/>
          </a:xfrm>
          <a:prstGeom prst="rect">
            <a:avLst/>
          </a:prstGeom>
        </p:spPr>
      </p:pic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8ECD136D-504C-B9B9-C55F-09625251F8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7159923"/>
              </p:ext>
            </p:extLst>
          </p:nvPr>
        </p:nvGraphicFramePr>
        <p:xfrm>
          <a:off x="842818" y="2953929"/>
          <a:ext cx="10506364" cy="33223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99707">
                  <a:extLst>
                    <a:ext uri="{9D8B030D-6E8A-4147-A177-3AD203B41FA5}">
                      <a16:colId xmlns:a16="http://schemas.microsoft.com/office/drawing/2014/main" val="1073088956"/>
                    </a:ext>
                  </a:extLst>
                </a:gridCol>
                <a:gridCol w="7706657">
                  <a:extLst>
                    <a:ext uri="{9D8B030D-6E8A-4147-A177-3AD203B41FA5}">
                      <a16:colId xmlns:a16="http://schemas.microsoft.com/office/drawing/2014/main" val="177353148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s-CL" sz="2000" b="1" dirty="0"/>
                        <a:t>Línea Temática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CL" sz="1800" dirty="0"/>
                        <a:t>Equipamiento Comunitario</a:t>
                      </a:r>
                      <a:endParaRPr lang="es-C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00135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L" sz="2000" b="1" dirty="0"/>
                        <a:t>Objetivo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800" dirty="0"/>
                        <a:t>Fortalecer la capacidad de organización y desarrollo de actividades comunitarias en Villa Disputada mediante la adquisición de utensilios de cocina, vajilla y equipamiento básico para la sede social, promoviendo la participación vecinal real, la integración comunitaria con sus diversos rangos etarios y el uso sostenible de recursos en beneficio de las organizaciones y familias del sector.</a:t>
                      </a:r>
                      <a:endParaRPr lang="es-CL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41117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L" sz="2000" b="1" dirty="0" err="1"/>
                        <a:t>N°</a:t>
                      </a:r>
                      <a:r>
                        <a:rPr lang="es-CL" sz="2000" b="1" dirty="0"/>
                        <a:t> de Beneficiarios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CL" dirty="0"/>
                        <a:t>80 personas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36905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L" sz="2000" b="1" dirty="0"/>
                        <a:t>Monto Postulado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CL" dirty="0"/>
                        <a:t>$1.000.000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87762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L" sz="2000" b="1" dirty="0"/>
                        <a:t>Nota Obtenida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CL" b="1" dirty="0"/>
                        <a:t>8,54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6548034"/>
                  </a:ext>
                </a:extLst>
              </a:tr>
            </a:tbl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9364C6FF-B592-F388-8715-F21CB4988DCA}"/>
              </a:ext>
            </a:extLst>
          </p:cNvPr>
          <p:cNvSpPr txBox="1"/>
          <p:nvPr/>
        </p:nvSpPr>
        <p:spPr>
          <a:xfrm>
            <a:off x="745316" y="832042"/>
            <a:ext cx="70270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600" b="1" dirty="0">
                <a:solidFill>
                  <a:srgbClr val="00B050"/>
                </a:solidFill>
              </a:rPr>
              <a:t>"</a:t>
            </a:r>
            <a:r>
              <a:rPr lang="es-MX" sz="3600" dirty="0">
                <a:solidFill>
                  <a:srgbClr val="00B050"/>
                </a:solidFill>
              </a:rPr>
              <a:t>Implementando</a:t>
            </a:r>
            <a:r>
              <a:rPr lang="es-MX" sz="3600" b="1" dirty="0">
                <a:solidFill>
                  <a:srgbClr val="00B050"/>
                </a:solidFill>
              </a:rPr>
              <a:t> Nuestra Cocina Comunitaria"</a:t>
            </a:r>
            <a:endParaRPr lang="es-CL" sz="3600" dirty="0">
              <a:solidFill>
                <a:srgbClr val="00B050"/>
              </a:solidFill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B51C57F0-3BE1-67BB-11A2-6DE45A95F31E}"/>
              </a:ext>
            </a:extLst>
          </p:cNvPr>
          <p:cNvSpPr txBox="1"/>
          <p:nvPr/>
        </p:nvSpPr>
        <p:spPr>
          <a:xfrm>
            <a:off x="745316" y="2214917"/>
            <a:ext cx="74772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2800" dirty="0">
                <a:solidFill>
                  <a:srgbClr val="00B050"/>
                </a:solidFill>
              </a:rPr>
              <a:t>Nogales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8D92F2AA-5553-9A27-2A9F-060B6690EF57}"/>
              </a:ext>
            </a:extLst>
          </p:cNvPr>
          <p:cNvSpPr/>
          <p:nvPr/>
        </p:nvSpPr>
        <p:spPr>
          <a:xfrm>
            <a:off x="0" y="0"/>
            <a:ext cx="221673" cy="68580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06863948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</TotalTime>
  <Words>467</Words>
  <Application>Microsoft Office PowerPoint</Application>
  <PresentationFormat>Panorámica</PresentationFormat>
  <Paragraphs>67</Paragraphs>
  <Slides>10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4" baseType="lpstr">
      <vt:lpstr>Aptos</vt:lpstr>
      <vt:lpstr>Aptos Display</vt:lpstr>
      <vt:lpstr>Arial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Daniel Brito</dc:creator>
  <cp:lastModifiedBy>Barbara Soledad Barros Soffia</cp:lastModifiedBy>
  <cp:revision>16</cp:revision>
  <dcterms:created xsi:type="dcterms:W3CDTF">2026-08-20T13:58:58Z</dcterms:created>
  <dcterms:modified xsi:type="dcterms:W3CDTF">2026-08-21T19:38:28Z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16d6e777-56f8-41fd-a879-d5827b955212_Enabled">
    <vt:lpwstr>true</vt:lpwstr>
  </property>
  <property fmtid="{D5CDD505-2E9C-101B-9397-08002B2CF9AE}" pid="3" name="MSIP_Label_16d6e777-56f8-41fd-a879-d5827b955212_SetDate">
    <vt:lpwstr>2026-08-21T19:35:05Z</vt:lpwstr>
  </property>
  <property fmtid="{D5CDD505-2E9C-101B-9397-08002B2CF9AE}" pid="4" name="MSIP_Label_16d6e777-56f8-41fd-a879-d5827b955212_Method">
    <vt:lpwstr>Privileged</vt:lpwstr>
  </property>
  <property fmtid="{D5CDD505-2E9C-101B-9397-08002B2CF9AE}" pid="5" name="MSIP_Label_16d6e777-56f8-41fd-a879-d5827b955212_Name">
    <vt:lpwstr>Datos Personales No – Interno</vt:lpwstr>
  </property>
  <property fmtid="{D5CDD505-2E9C-101B-9397-08002B2CF9AE}" pid="6" name="MSIP_Label_16d6e777-56f8-41fd-a879-d5827b955212_SiteId">
    <vt:lpwstr>31bccd97-6329-436e-bfcc-a12e878d1c9b</vt:lpwstr>
  </property>
  <property fmtid="{D5CDD505-2E9C-101B-9397-08002B2CF9AE}" pid="7" name="MSIP_Label_16d6e777-56f8-41fd-a879-d5827b955212_ActionId">
    <vt:lpwstr>8b9d6e7e-a9b5-4d11-b9c0-f8eed22c3244</vt:lpwstr>
  </property>
  <property fmtid="{D5CDD505-2E9C-101B-9397-08002B2CF9AE}" pid="8" name="MSIP_Label_16d6e777-56f8-41fd-a879-d5827b955212_ContentBits">
    <vt:lpwstr>2</vt:lpwstr>
  </property>
  <property fmtid="{D5CDD505-2E9C-101B-9397-08002B2CF9AE}" pid="9" name="MSIP_Label_16d6e777-56f8-41fd-a879-d5827b955212_Tag">
    <vt:lpwstr>10, 0, 1, 1</vt:lpwstr>
  </property>
  <property fmtid="{D5CDD505-2E9C-101B-9397-08002B2CF9AE}" pid="10" name="ClassificationContentMarkingFooterLocations">
    <vt:lpwstr>Tema de Office:8</vt:lpwstr>
  </property>
  <property fmtid="{D5CDD505-2E9C-101B-9397-08002B2CF9AE}" pid="11" name="ClassificationContentMarkingFooterText">
    <vt:lpwstr>Interno</vt:lpwstr>
  </property>
</Properties>
</file>